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4"/>
  </p:sldMasterIdLst>
  <p:notesMasterIdLst>
    <p:notesMasterId r:id="rId15"/>
  </p:notesMasterIdLst>
  <p:handoutMasterIdLst>
    <p:handoutMasterId r:id="rId16"/>
  </p:handoutMasterIdLst>
  <p:sldIdLst>
    <p:sldId id="257" r:id="rId5"/>
    <p:sldId id="282" r:id="rId6"/>
    <p:sldId id="283" r:id="rId7"/>
    <p:sldId id="288" r:id="rId8"/>
    <p:sldId id="284" r:id="rId9"/>
    <p:sldId id="261" r:id="rId10"/>
    <p:sldId id="279" r:id="rId11"/>
    <p:sldId id="280" r:id="rId12"/>
    <p:sldId id="281" r:id="rId13"/>
    <p:sldId id="278" r:id="rId14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818"/>
    <a:srgbClr val="212121"/>
    <a:srgbClr val="F03B5E"/>
    <a:srgbClr val="ED3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 snapToObjects="1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39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Выкупленые авто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130-43FF-BDCE-CB8181CC4BF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130-43FF-BDCE-CB8181CC4BFB}"/>
              </c:ext>
            </c:extLst>
          </c:dPt>
          <c:dLbls>
            <c:dLbl>
              <c:idx val="0"/>
              <c:layout>
                <c:manualLayout>
                  <c:x val="-0.15117252944250859"/>
                  <c:y val="-0.2096625124237523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30-43FF-BDCE-CB8181CC4BFB}"/>
                </c:ext>
              </c:extLst>
            </c:dLbl>
            <c:dLbl>
              <c:idx val="1"/>
              <c:layout>
                <c:manualLayout>
                  <c:x val="0.12442861513318242"/>
                  <c:y val="0.166349657981408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lt1"/>
                      </a:solidFill>
                      <a:latin typeface="Montserrat" pitchFamily="2" charset="-52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30-43FF-BDCE-CB8181CC4B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Montserrat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Собственность</c:v>
                </c:pt>
                <c:pt idx="1">
                  <c:v>Лизинг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30-43FF-BDCE-CB8181CC4BF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5.08</c:v>
                </c:pt>
                <c:pt idx="1">
                  <c:v>4.01</c:v>
                </c:pt>
                <c:pt idx="2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6D-4F6A-A8D3-5B5271E24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8062607"/>
        <c:axId val="1766612831"/>
      </c:lineChart>
      <c:catAx>
        <c:axId val="17680626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66612831"/>
        <c:crosses val="autoZero"/>
        <c:auto val="1"/>
        <c:lblAlgn val="ctr"/>
        <c:lblOffset val="100"/>
        <c:noMultiLvlLbl val="0"/>
      </c:catAx>
      <c:valAx>
        <c:axId val="1766612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8062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3323711480536"/>
          <c:y val="6.0529687190202387E-2"/>
          <c:w val="0.77818885336512023"/>
          <c:h val="0.86683468818155474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Лист1!$A$2:$A$16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34936000000</c:v>
                </c:pt>
                <c:pt idx="1">
                  <c:v>36694000000</c:v>
                </c:pt>
                <c:pt idx="2" formatCode="#,##0">
                  <c:v>36694000000</c:v>
                </c:pt>
                <c:pt idx="3" formatCode="#,##0">
                  <c:v>36302000000</c:v>
                </c:pt>
                <c:pt idx="4" formatCode="#,##0">
                  <c:v>42760000000</c:v>
                </c:pt>
                <c:pt idx="5" formatCode="#,##0">
                  <c:v>48843000000</c:v>
                </c:pt>
                <c:pt idx="6" formatCode="#,##0">
                  <c:v>45815000000</c:v>
                </c:pt>
                <c:pt idx="7" formatCode="#,##0">
                  <c:v>48408000000</c:v>
                </c:pt>
                <c:pt idx="8" formatCode="#,##0">
                  <c:v>52512000000</c:v>
                </c:pt>
                <c:pt idx="9" formatCode="#,##0">
                  <c:v>58522000000</c:v>
                </c:pt>
                <c:pt idx="10" formatCode="#,##0">
                  <c:v>60383000000</c:v>
                </c:pt>
                <c:pt idx="11" formatCode="#,##0">
                  <c:v>63028000000</c:v>
                </c:pt>
                <c:pt idx="12" formatCode="#,##0">
                  <c:v>72795000000</c:v>
                </c:pt>
                <c:pt idx="13" formatCode="#,##0">
                  <c:v>70923000000</c:v>
                </c:pt>
                <c:pt idx="14" formatCode="#,##0">
                  <c:v>79618000000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32-4B1D-8EE2-B0AEAAF5F2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8062607"/>
        <c:axId val="1766612831"/>
      </c:lineChart>
      <c:catAx>
        <c:axId val="17680626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66612831"/>
        <c:crossesAt val="10000000"/>
        <c:auto val="1"/>
        <c:lblAlgn val="ctr"/>
        <c:lblOffset val="100"/>
        <c:noMultiLvlLbl val="0"/>
      </c:catAx>
      <c:valAx>
        <c:axId val="1766612831"/>
        <c:scaling>
          <c:orientation val="minMax"/>
          <c:min val="3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8062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EB49FB1-4425-47E0-BFAC-4ED0AABBB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030A16-42E5-4275-A508-232929B19F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5DF98-393B-40D1-A0B8-40A0DF86864C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ADD07E-9141-4F71-9AA9-92D17A2E2D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5BE475-050A-4941-B3D5-746471308A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81476-E5DA-476C-A422-E91ADF5A3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2487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C7EA8-B323-45BF-B288-6DDC3854CD9E}" type="datetimeFigureOut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ru-RU" noProof="0"/>
              <a:t>a</a:t>
            </a: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3D3D9-C72D-4EBE-AC13-AD95B2DC892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136506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3D3D9-C72D-4EBE-AC13-AD95B2DC892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630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3D3D9-C72D-4EBE-AC13-AD95B2DC892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79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3D3D9-C72D-4EBE-AC13-AD95B2DC892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993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3D3D9-C72D-4EBE-AC13-AD95B2DC892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59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3D3D9-C72D-4EBE-AC13-AD95B2DC892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129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3D3D9-C72D-4EBE-AC13-AD95B2DC892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22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 rtlCol="0"/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rtlCol="0"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24E72B-372C-4A74-A9DC-642FA597A1A8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8647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5614DF-339E-474E-9D08-E0BBD32AD3F0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6383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rtlCol="0" anchor="b"/>
          <a:lstStyle>
            <a:lvl1pPr algn="l">
              <a:defRPr sz="4200" b="1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rtlCol="0"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rtlCol="0" anchor="t"/>
          <a:lstStyle>
            <a:lvl1pPr marL="0" indent="0">
              <a:buFontTx/>
              <a:buNone/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C784E9-7997-484F-80F3-1F2D9B55E592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6776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Заголовок 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 rtlCol="0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rtlCol="0" anchor="t"/>
          <a:lstStyle>
            <a:lvl1pPr marL="0" indent="0">
              <a:buFontTx/>
              <a:buNone/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8AB147-5C46-4840-A7EB-E42B1AD726CF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97967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72E69E-9B40-4100-BBB2-FEC67675090A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13690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rtlCol="0" anchor="t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4BF85B-24C7-4FDB-AD3E-6E010B6B176E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05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31DFEF-E8D8-4E33-BBF4-5A1E70842E57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9722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rtlCol="0" anchor="b"/>
          <a:lstStyle>
            <a:lvl1pPr algn="r">
              <a:defRPr sz="4800" b="1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D0BF14-6FDB-4114-8858-20A651E46997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0627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E768B8-1CA8-40C3-B5E7-A23C47759206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4678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1C6A5F-B55A-44F8-A99D-A95DFF50F51B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4048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CED06A-8082-4EA1-BD7E-2200181D7F69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2079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E1F1DE-2472-4041-A71C-E605BA99249A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9998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D9FB08-1843-43CA-B6BB-69800B9B585C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170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Рисунок 11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rtlCol="0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rtlCol="0"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 rtlCol="0"/>
          <a:lstStyle/>
          <a:p>
            <a:pPr rtl="0"/>
            <a:fld id="{55D4B3A3-ED3A-4C6B-ABE9-714F9CAB81EB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5374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rtl="0"/>
            <a:fld id="{A67B2AB2-1A72-4C25-AC78-ADE513A6C4C8}" type="datetime1">
              <a:rPr lang="ru-RU" noProof="0" smtClean="0"/>
              <a:t>06.10.2025</a:t>
            </a:fld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91268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5DBD6C-E8A8-B349-AC85-61C44AAEA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91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30456" y="224168"/>
            <a:ext cx="11531088" cy="6219374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600" y="411413"/>
            <a:ext cx="10572000" cy="1667217"/>
          </a:xfrm>
        </p:spPr>
        <p:txBody>
          <a:bodyPr rtlCol="0">
            <a:noAutofit/>
          </a:bodyPr>
          <a:lstStyle/>
          <a:p>
            <a:pPr algn="ctr"/>
            <a:r>
              <a:rPr lang="ru-RU" dirty="0">
                <a:latin typeface="Montserrat" pitchFamily="2" charset="-52"/>
              </a:rPr>
              <a:t>Почему стоит рассмотреть</a:t>
            </a:r>
            <a:br>
              <a:rPr lang="ru-RU" dirty="0">
                <a:latin typeface="Montserrat" pitchFamily="2" charset="-52"/>
              </a:rPr>
            </a:br>
            <a:r>
              <a:rPr lang="ru-RU" dirty="0">
                <a:solidFill>
                  <a:srgbClr val="ED3A5D"/>
                </a:solidFill>
                <a:latin typeface="Montserrat" pitchFamily="2" charset="-52"/>
              </a:rPr>
              <a:t>RuTaxi Partners</a:t>
            </a:r>
            <a:r>
              <a:rPr lang="ru-RU" dirty="0">
                <a:latin typeface="Montserrat" pitchFamily="2" charset="-52"/>
              </a:rPr>
              <a:t>?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CA982C5-8822-5F41-B151-CBFC3278D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4473" y="2407437"/>
            <a:ext cx="5617334" cy="904573"/>
          </a:xfrm>
        </p:spPr>
        <p:txBody>
          <a:bodyPr rtlCol="0">
            <a:noAutofit/>
          </a:bodyPr>
          <a:lstStyle/>
          <a:p>
            <a:r>
              <a:rPr lang="ru-RU" sz="1700" dirty="0">
                <a:latin typeface="Montserrat" pitchFamily="2" charset="-52"/>
              </a:rPr>
              <a:t>✔ </a:t>
            </a:r>
            <a:r>
              <a:rPr lang="ru-RU" sz="1700" b="1" dirty="0">
                <a:latin typeface="Montserrat" pitchFamily="2" charset="-52"/>
              </a:rPr>
              <a:t>Опыт с 2014 года</a:t>
            </a:r>
            <a:r>
              <a:rPr lang="ru-RU" sz="1700" dirty="0">
                <a:latin typeface="Montserrat" pitchFamily="2" charset="-52"/>
              </a:rPr>
              <a:t> – знаем все подводные камни бизнеса такси под агрегаторы.</a:t>
            </a:r>
            <a:br>
              <a:rPr lang="ru-RU" sz="1700" dirty="0">
                <a:latin typeface="Montserrat" pitchFamily="2" charset="-52"/>
              </a:rPr>
            </a:br>
            <a:br>
              <a:rPr lang="ru-RU" sz="1700" dirty="0">
                <a:latin typeface="Montserrat" pitchFamily="2" charset="-52"/>
              </a:rPr>
            </a:br>
            <a:endParaRPr lang="ru-RU" sz="1700" dirty="0">
              <a:effectLst/>
              <a:latin typeface="Montserrat" pitchFamily="2" charset="-52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C52C985-AB79-45BD-8EC9-967CDC9C44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A910ABE-A49A-4B9C-B15C-D6FB26F2D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одзаголовок 3">
            <a:extLst>
              <a:ext uri="{FF2B5EF4-FFF2-40B4-BE49-F238E27FC236}">
                <a16:creationId xmlns:a16="http://schemas.microsoft.com/office/drawing/2014/main" id="{342CA400-ED66-4064-957C-7354CE7DFEBE}"/>
              </a:ext>
            </a:extLst>
          </p:cNvPr>
          <p:cNvSpPr txBox="1">
            <a:spLocks/>
          </p:cNvSpPr>
          <p:nvPr/>
        </p:nvSpPr>
        <p:spPr>
          <a:xfrm>
            <a:off x="1034015" y="3378685"/>
            <a:ext cx="5438400" cy="141442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latin typeface="Montserrat" pitchFamily="2" charset="-52"/>
              </a:rPr>
              <a:t>✔ </a:t>
            </a:r>
            <a:r>
              <a:rPr lang="ru-RU" sz="1700" b="1" dirty="0">
                <a:latin typeface="Montserrat" pitchFamily="2" charset="-52"/>
              </a:rPr>
              <a:t>Масштаб</a:t>
            </a:r>
            <a:r>
              <a:rPr lang="ru-RU" sz="1700" dirty="0">
                <a:latin typeface="Montserrat" pitchFamily="2" charset="-52"/>
              </a:rPr>
              <a:t> – 1500 автомобилей в 7 крупнейших городов России (Санкт-Петербург, Москва, Краснодар, Волгоград, Нижний Новгород, Ростов на Дону, Воронеж).</a:t>
            </a:r>
          </a:p>
        </p:txBody>
      </p:sp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4A9385AD-D64A-462B-B010-5E0DBCC31AED}"/>
              </a:ext>
            </a:extLst>
          </p:cNvPr>
          <p:cNvSpPr txBox="1">
            <a:spLocks/>
          </p:cNvSpPr>
          <p:nvPr/>
        </p:nvSpPr>
        <p:spPr>
          <a:xfrm>
            <a:off x="1014471" y="4860393"/>
            <a:ext cx="4687285" cy="123695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latin typeface="Montserrat" pitchFamily="2" charset="-52"/>
              </a:rPr>
              <a:t>✔ </a:t>
            </a:r>
            <a:r>
              <a:rPr lang="ru-RU" sz="1700" b="1" dirty="0">
                <a:latin typeface="Montserrat" pitchFamily="2" charset="-52"/>
              </a:rPr>
              <a:t>Полный контроль</a:t>
            </a:r>
            <a:r>
              <a:rPr lang="ru-RU" sz="1700" dirty="0">
                <a:latin typeface="Montserrat" pitchFamily="2" charset="-52"/>
              </a:rPr>
              <a:t> – к 2026 году весь парк становится собственностью компании (это сильный аргумент для надежности).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70EBC4CC-D91F-442F-92CD-70A152036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217555"/>
              </p:ext>
            </p:extLst>
          </p:nvPr>
        </p:nvGraphicFramePr>
        <p:xfrm>
          <a:off x="6096001" y="2155434"/>
          <a:ext cx="6478558" cy="410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840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0" grpId="0"/>
      <p:bldP spid="11" grpId="0"/>
      <p:bldGraphic spid="26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 6">
            <a:extLst>
              <a:ext uri="{FF2B5EF4-FFF2-40B4-BE49-F238E27FC236}">
                <a16:creationId xmlns:a16="http://schemas.microsoft.com/office/drawing/2014/main" id="{E5A10C92-5805-4C39-9BF6-507F3B966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p14="http://schemas.microsoft.com/office/powerpoint/2010/main"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5DBD6C-E8A8-B349-AC85-61C44AAEA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" t="10161" r="4266" b="191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C2CC41E-4EEC-4D67-B433-E1CDC5879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1153"/>
            <a:ext cx="12192001" cy="6880304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7" name="Полилиния 22">
            <a:extLst>
              <a:ext uri="{FF2B5EF4-FFF2-40B4-BE49-F238E27FC236}">
                <a16:creationId xmlns:a16="http://schemas.microsoft.com/office/drawing/2014/main" id="{B114AB90-13F9-48EF-BFF7-7634459AA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5094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902200"/>
            <a:ext cx="10572000" cy="6948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</a:pPr>
            <a:r>
              <a:rPr lang="ru-RU" sz="4000"/>
              <a:t>Спасибо за внимание!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219505-9D7D-47EE-B8DA-D2301EBFA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001" y="5594110"/>
            <a:ext cx="10572000" cy="434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dirty="0"/>
              <a:t>RuTaxi Partners</a:t>
            </a:r>
            <a:endParaRPr lang="ru-RU" dirty="0"/>
          </a:p>
        </p:txBody>
      </p:sp>
      <p:pic>
        <p:nvPicPr>
          <p:cNvPr id="6" name="Рисунок 5" descr="Конверт">
            <a:extLst>
              <a:ext uri="{FF2B5EF4-FFF2-40B4-BE49-F238E27FC236}">
                <a16:creationId xmlns:a16="http://schemas.microsoft.com/office/drawing/2014/main" id="{1B495CF3-06D5-4FAB-BC56-9986FB0BB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7027" y="6029085"/>
            <a:ext cx="434974" cy="434974"/>
          </a:xfrm>
          <a:prstGeom prst="rect">
            <a:avLst/>
          </a:prstGeom>
        </p:spPr>
      </p:pic>
      <p:sp>
        <p:nvSpPr>
          <p:cNvPr id="10" name="Текст 2">
            <a:extLst>
              <a:ext uri="{FF2B5EF4-FFF2-40B4-BE49-F238E27FC236}">
                <a16:creationId xmlns:a16="http://schemas.microsoft.com/office/drawing/2014/main" id="{AFE3909B-7FC2-4109-A9CA-F6107E151D15}"/>
              </a:ext>
            </a:extLst>
          </p:cNvPr>
          <p:cNvSpPr txBox="1">
            <a:spLocks/>
          </p:cNvSpPr>
          <p:nvPr/>
        </p:nvSpPr>
        <p:spPr>
          <a:xfrm>
            <a:off x="6545943" y="6043599"/>
            <a:ext cx="4415598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makazan@vitabo.ru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83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F134A28-06A6-4837-970B-3582B0EED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" y="-167780"/>
            <a:ext cx="10571998" cy="1677798"/>
          </a:xfrm>
        </p:spPr>
        <p:txBody>
          <a:bodyPr/>
          <a:lstStyle/>
          <a:p>
            <a:r>
              <a:rPr lang="ru-RU" sz="4800" dirty="0"/>
              <a:t>Почему КОТ-Д</a:t>
            </a:r>
            <a:r>
              <a:rPr lang="en-US" sz="4800" dirty="0"/>
              <a:t>’</a:t>
            </a:r>
            <a:r>
              <a:rPr lang="ru-RU" sz="4800" dirty="0"/>
              <a:t>ИВУАР?</a:t>
            </a:r>
            <a:br>
              <a:rPr lang="ru-RU" sz="4800" dirty="0"/>
            </a:br>
            <a:r>
              <a:rPr lang="ru-RU" sz="2400" dirty="0"/>
              <a:t>ПОЛИТИКА, ЭКОНОМИКА И БИЗНЕС КЛИМАТ</a:t>
            </a:r>
            <a:endParaRPr lang="ru-RU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447827-9C62-454F-974D-7A6930BA2747}"/>
              </a:ext>
            </a:extLst>
          </p:cNvPr>
          <p:cNvSpPr txBox="1"/>
          <p:nvPr/>
        </p:nvSpPr>
        <p:spPr>
          <a:xfrm>
            <a:off x="369115" y="2192421"/>
            <a:ext cx="38972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период с 2021 по 2023 год</a:t>
            </a:r>
          </a:p>
          <a:p>
            <a:r>
              <a:rPr lang="ru-RU" dirty="0"/>
              <a:t>реальный ВВП вырос в среднем</a:t>
            </a:r>
          </a:p>
          <a:p>
            <a:r>
              <a:rPr lang="ru-RU" dirty="0"/>
              <a:t>на 6,5</a:t>
            </a:r>
            <a:r>
              <a:rPr lang="en-US" dirty="0"/>
              <a:t>%</a:t>
            </a:r>
            <a:endParaRPr lang="ru-RU" dirty="0"/>
          </a:p>
          <a:p>
            <a:endParaRPr lang="ru-RU" dirty="0"/>
          </a:p>
          <a:p>
            <a:r>
              <a:rPr lang="ru-RU" dirty="0"/>
              <a:t>ВВП превышает средние </a:t>
            </a:r>
          </a:p>
          <a:p>
            <a:r>
              <a:rPr lang="ru-RU" dirty="0"/>
              <a:t>региональные и глобальные</a:t>
            </a:r>
          </a:p>
          <a:p>
            <a:r>
              <a:rPr lang="ru-RU" dirty="0"/>
              <a:t>показатели</a:t>
            </a:r>
          </a:p>
        </p:txBody>
      </p:sp>
      <p:sp>
        <p:nvSpPr>
          <p:cNvPr id="17" name="Прямоугольник: усеченные противолежащие углы 16">
            <a:extLst>
              <a:ext uri="{FF2B5EF4-FFF2-40B4-BE49-F238E27FC236}">
                <a16:creationId xmlns:a16="http://schemas.microsoft.com/office/drawing/2014/main" id="{A328C6C7-EFB0-4078-8732-400E8C2ACBA9}"/>
              </a:ext>
            </a:extLst>
          </p:cNvPr>
          <p:cNvSpPr/>
          <p:nvPr/>
        </p:nvSpPr>
        <p:spPr>
          <a:xfrm>
            <a:off x="117446" y="2277213"/>
            <a:ext cx="251669" cy="2105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усеченные противолежащие углы 17">
            <a:extLst>
              <a:ext uri="{FF2B5EF4-FFF2-40B4-BE49-F238E27FC236}">
                <a16:creationId xmlns:a16="http://schemas.microsoft.com/office/drawing/2014/main" id="{E7127BE0-5B73-42B9-96E8-C16007463CF0}"/>
              </a:ext>
            </a:extLst>
          </p:cNvPr>
          <p:cNvSpPr/>
          <p:nvPr/>
        </p:nvSpPr>
        <p:spPr>
          <a:xfrm>
            <a:off x="4430892" y="2277213"/>
            <a:ext cx="251669" cy="2105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ED6C0B-78A3-4D4B-A294-CED7B6F96AD2}"/>
              </a:ext>
            </a:extLst>
          </p:cNvPr>
          <p:cNvSpPr txBox="1"/>
          <p:nvPr/>
        </p:nvSpPr>
        <p:spPr>
          <a:xfrm>
            <a:off x="4682561" y="2197510"/>
            <a:ext cx="37978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Политическая и социальная</a:t>
            </a:r>
          </a:p>
          <a:p>
            <a:r>
              <a:rPr lang="ru-RU" dirty="0"/>
              <a:t>обстановка в Кот-д</a:t>
            </a:r>
            <a:r>
              <a:rPr lang="en-US" dirty="0"/>
              <a:t>’</a:t>
            </a:r>
            <a:r>
              <a:rPr lang="ru-RU" dirty="0"/>
              <a:t>Ивуаре</a:t>
            </a:r>
          </a:p>
          <a:p>
            <a:r>
              <a:rPr lang="ru-RU" dirty="0"/>
              <a:t>стабильна</a:t>
            </a:r>
          </a:p>
          <a:p>
            <a:endParaRPr lang="ru-RU" dirty="0"/>
          </a:p>
          <a:p>
            <a:r>
              <a:rPr lang="ru-RU" dirty="0"/>
              <a:t>Привязка валюты к евро имеет</a:t>
            </a:r>
          </a:p>
          <a:p>
            <a:r>
              <a:rPr lang="ru-RU" dirty="0"/>
              <a:t>ряд преимуществ:</a:t>
            </a:r>
          </a:p>
          <a:p>
            <a:r>
              <a:rPr lang="ru-RU" dirty="0"/>
              <a:t>устойчивость, контроль</a:t>
            </a:r>
          </a:p>
          <a:p>
            <a:r>
              <a:rPr lang="ru-RU" dirty="0"/>
              <a:t>инфляции, стабильность</a:t>
            </a:r>
          </a:p>
          <a:p>
            <a:r>
              <a:rPr lang="ru-RU" dirty="0"/>
              <a:t>валюты = благоприятная среда</a:t>
            </a:r>
          </a:p>
          <a:p>
            <a:r>
              <a:rPr lang="ru-RU" dirty="0"/>
              <a:t>для торговли и инвестиций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A47C287-9F8F-4630-94D9-DD12BD7EE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328" y="4965189"/>
            <a:ext cx="3115739" cy="1892811"/>
          </a:xfrm>
          <a:prstGeom prst="rect">
            <a:avLst/>
          </a:prstGeom>
        </p:spPr>
      </p:pic>
      <p:sp>
        <p:nvSpPr>
          <p:cNvPr id="22" name="Прямоугольник: усеченные противолежащие углы 21">
            <a:extLst>
              <a:ext uri="{FF2B5EF4-FFF2-40B4-BE49-F238E27FC236}">
                <a16:creationId xmlns:a16="http://schemas.microsoft.com/office/drawing/2014/main" id="{AFC18146-4F9D-46F6-B8B6-4EFDCB8BB695}"/>
              </a:ext>
            </a:extLst>
          </p:cNvPr>
          <p:cNvSpPr/>
          <p:nvPr/>
        </p:nvSpPr>
        <p:spPr>
          <a:xfrm>
            <a:off x="8379834" y="2272124"/>
            <a:ext cx="251669" cy="2105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3AFEF3-07B8-4841-8AC6-E5999B955708}"/>
              </a:ext>
            </a:extLst>
          </p:cNvPr>
          <p:cNvSpPr txBox="1"/>
          <p:nvPr/>
        </p:nvSpPr>
        <p:spPr>
          <a:xfrm>
            <a:off x="8631503" y="2192421"/>
            <a:ext cx="35926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Устойчивость также</a:t>
            </a:r>
          </a:p>
          <a:p>
            <a:r>
              <a:rPr lang="ru-RU" dirty="0"/>
              <a:t>поддерживается снижением</a:t>
            </a:r>
          </a:p>
          <a:p>
            <a:r>
              <a:rPr lang="ru-RU" dirty="0"/>
              <a:t>инфляции и ростом цен</a:t>
            </a:r>
          </a:p>
          <a:p>
            <a:r>
              <a:rPr lang="ru-RU" dirty="0"/>
              <a:t>производителей, связанным</a:t>
            </a:r>
          </a:p>
          <a:p>
            <a:r>
              <a:rPr lang="ru-RU" dirty="0"/>
              <a:t>с повышением мировых</a:t>
            </a:r>
          </a:p>
          <a:p>
            <a:r>
              <a:rPr lang="ru-RU" dirty="0"/>
              <a:t>цен на какао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84ABBB-51CE-45A3-B003-7B4B18DCD2E0}"/>
              </a:ext>
            </a:extLst>
          </p:cNvPr>
          <p:cNvSpPr txBox="1"/>
          <p:nvPr/>
        </p:nvSpPr>
        <p:spPr>
          <a:xfrm>
            <a:off x="8576892" y="6039061"/>
            <a:ext cx="3357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Уровень инфляции, </a:t>
            </a:r>
            <a:r>
              <a:rPr lang="en-US" sz="1600" b="1" dirty="0"/>
              <a:t>Word Bank</a:t>
            </a:r>
          </a:p>
          <a:p>
            <a:pPr algn="ctr"/>
            <a:r>
              <a:rPr lang="en-US" sz="1600" b="1" dirty="0"/>
              <a:t>2022-202</a:t>
            </a:r>
            <a:r>
              <a:rPr lang="ru-RU" sz="1600" b="1" dirty="0"/>
              <a:t>4</a:t>
            </a:r>
          </a:p>
        </p:txBody>
      </p: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8C0953F3-8E9F-41DE-8F7C-D592D3A35E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8969963"/>
              </p:ext>
            </p:extLst>
          </p:nvPr>
        </p:nvGraphicFramePr>
        <p:xfrm>
          <a:off x="8480396" y="3983640"/>
          <a:ext cx="3443051" cy="2090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>
            <a:extLst>
              <a:ext uri="{FF2B5EF4-FFF2-40B4-BE49-F238E27FC236}">
                <a16:creationId xmlns:a16="http://schemas.microsoft.com/office/drawing/2014/main" id="{B3940E1F-F0EE-48B7-BB31-73D847D8B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372664"/>
              </p:ext>
            </p:extLst>
          </p:nvPr>
        </p:nvGraphicFramePr>
        <p:xfrm>
          <a:off x="265855" y="4309893"/>
          <a:ext cx="4172793" cy="209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707A6E69-8213-4CF7-8FB3-F8204A2BB605}"/>
              </a:ext>
            </a:extLst>
          </p:cNvPr>
          <p:cNvSpPr txBox="1"/>
          <p:nvPr/>
        </p:nvSpPr>
        <p:spPr>
          <a:xfrm>
            <a:off x="1322847" y="6273225"/>
            <a:ext cx="1749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ВВП, </a:t>
            </a:r>
            <a:r>
              <a:rPr lang="en-US" sz="1600" b="1" dirty="0"/>
              <a:t>Word Bank</a:t>
            </a:r>
          </a:p>
          <a:p>
            <a:pPr algn="ctr"/>
            <a:r>
              <a:rPr lang="en-US" sz="1600" b="1" dirty="0"/>
              <a:t>20</a:t>
            </a:r>
            <a:r>
              <a:rPr lang="ru-RU" sz="1600" b="1" dirty="0"/>
              <a:t>10</a:t>
            </a:r>
            <a:r>
              <a:rPr lang="en-US" sz="1600" b="1" dirty="0"/>
              <a:t>-202</a:t>
            </a:r>
            <a:r>
              <a:rPr lang="ru-RU" sz="1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990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7" grpId="0" animBg="1"/>
      <p:bldP spid="18" grpId="0" animBg="1"/>
      <p:bldP spid="19" grpId="0"/>
      <p:bldP spid="22" grpId="0" animBg="1"/>
      <p:bldP spid="23" grpId="0"/>
      <p:bldP spid="25" grpId="0"/>
      <p:bldGraphic spid="33" grpId="0">
        <p:bldAsOne/>
      </p:bldGraphic>
      <p:bldGraphic spid="34" grpId="0">
        <p:bldAsOne/>
      </p:bldGraphic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98655FA7-8351-4604-A96C-764E5437A90F}"/>
              </a:ext>
            </a:extLst>
          </p:cNvPr>
          <p:cNvSpPr txBox="1">
            <a:spLocks/>
          </p:cNvSpPr>
          <p:nvPr/>
        </p:nvSpPr>
        <p:spPr>
          <a:xfrm>
            <a:off x="718586" y="-167780"/>
            <a:ext cx="10571998" cy="167779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dirty="0"/>
              <a:t>Почему КОТ-Д</a:t>
            </a:r>
            <a:r>
              <a:rPr lang="en-US" sz="4800" dirty="0"/>
              <a:t>’</a:t>
            </a:r>
            <a:r>
              <a:rPr lang="ru-RU" sz="4800" dirty="0"/>
              <a:t>ИВУАР?</a:t>
            </a:r>
            <a:br>
              <a:rPr lang="ru-RU" sz="4800" dirty="0"/>
            </a:br>
            <a:r>
              <a:rPr lang="ru-RU" sz="2400" dirty="0"/>
              <a:t>БЛАГОПРИЯТНАЯ СРЕДА ДЛЯ РОСТА ТАКСИ</a:t>
            </a:r>
            <a:endParaRPr lang="ru-RU" sz="4800" dirty="0"/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id="{F723B519-BB7A-4B3A-A6ED-8AC5E9826551}"/>
              </a:ext>
            </a:extLst>
          </p:cNvPr>
          <p:cNvSpPr/>
          <p:nvPr/>
        </p:nvSpPr>
        <p:spPr>
          <a:xfrm>
            <a:off x="204073" y="2683968"/>
            <a:ext cx="251669" cy="2105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29D81-F57F-4B96-8055-330F508EC301}"/>
              </a:ext>
            </a:extLst>
          </p:cNvPr>
          <p:cNvSpPr txBox="1"/>
          <p:nvPr/>
        </p:nvSpPr>
        <p:spPr>
          <a:xfrm>
            <a:off x="455742" y="2599176"/>
            <a:ext cx="3365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Общественный транспорт</a:t>
            </a:r>
          </a:p>
          <a:p>
            <a:r>
              <a:rPr lang="ru-RU" dirty="0"/>
              <a:t>слабо развит. Только</a:t>
            </a:r>
          </a:p>
          <a:p>
            <a:r>
              <a:rPr lang="ru-RU" dirty="0"/>
              <a:t>наземный. Метро строится</a:t>
            </a:r>
          </a:p>
          <a:p>
            <a:r>
              <a:rPr lang="ru-RU" dirty="0"/>
              <a:t>с 2017 г.</a:t>
            </a:r>
          </a:p>
        </p:txBody>
      </p:sp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470FCE71-61B1-4BDF-8F62-C265FB751B9B}"/>
              </a:ext>
            </a:extLst>
          </p:cNvPr>
          <p:cNvSpPr/>
          <p:nvPr/>
        </p:nvSpPr>
        <p:spPr>
          <a:xfrm>
            <a:off x="204072" y="3997306"/>
            <a:ext cx="251669" cy="2105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02F6F-EA60-4476-9F6A-3A18BCEB1C82}"/>
              </a:ext>
            </a:extLst>
          </p:cNvPr>
          <p:cNvSpPr txBox="1"/>
          <p:nvPr/>
        </p:nvSpPr>
        <p:spPr>
          <a:xfrm>
            <a:off x="455742" y="3997306"/>
            <a:ext cx="4160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 централизован:</a:t>
            </a:r>
          </a:p>
          <a:p>
            <a:r>
              <a:rPr lang="ru-RU" dirty="0"/>
              <a:t>государственные и частные</a:t>
            </a:r>
          </a:p>
          <a:p>
            <a:r>
              <a:rPr lang="ru-RU" dirty="0"/>
              <a:t>перевозчики без единой системы</a:t>
            </a:r>
          </a:p>
          <a:p>
            <a:r>
              <a:rPr lang="ru-RU" dirty="0"/>
              <a:t>билетов и расписания</a:t>
            </a:r>
          </a:p>
        </p:txBody>
      </p:sp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C3166FA9-3D2B-447F-86D6-6CDA772B8610}"/>
              </a:ext>
            </a:extLst>
          </p:cNvPr>
          <p:cNvSpPr/>
          <p:nvPr/>
        </p:nvSpPr>
        <p:spPr>
          <a:xfrm>
            <a:off x="204073" y="5395436"/>
            <a:ext cx="251669" cy="2105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F06A0-8482-48C1-8DF4-B1E9B7E75C23}"/>
              </a:ext>
            </a:extLst>
          </p:cNvPr>
          <p:cNvSpPr txBox="1"/>
          <p:nvPr/>
        </p:nvSpPr>
        <p:spPr>
          <a:xfrm>
            <a:off x="455743" y="5395436"/>
            <a:ext cx="2868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Перегруженность</a:t>
            </a:r>
          </a:p>
          <a:p>
            <a:r>
              <a:rPr lang="ru-RU" dirty="0"/>
              <a:t>автобусов, особенно в</a:t>
            </a:r>
          </a:p>
          <a:p>
            <a:r>
              <a:rPr lang="ru-RU" dirty="0"/>
              <a:t>час пик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70BEE7-C0D6-4F9F-B8A3-C8294EA6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1" r="6587"/>
          <a:stretch/>
        </p:blipFill>
        <p:spPr>
          <a:xfrm>
            <a:off x="5469935" y="2077047"/>
            <a:ext cx="2813553" cy="21307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F97596-0CA5-4B0E-971A-41D8E1A85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21"/>
          <a:stretch/>
        </p:blipFill>
        <p:spPr>
          <a:xfrm>
            <a:off x="8524392" y="2077047"/>
            <a:ext cx="2813553" cy="21307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CFEE49-CAE5-46A0-B340-343F209593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87"/>
          <a:stretch/>
        </p:blipFill>
        <p:spPr>
          <a:xfrm>
            <a:off x="4940546" y="4390862"/>
            <a:ext cx="2813553" cy="21232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2404B5-652E-4F62-99EA-214166C806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15"/>
          <a:stretch/>
        </p:blipFill>
        <p:spPr>
          <a:xfrm>
            <a:off x="7995003" y="4390862"/>
            <a:ext cx="2813553" cy="21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113571EE-CA43-46A8-8DBF-401A78B2F754}"/>
              </a:ext>
            </a:extLst>
          </p:cNvPr>
          <p:cNvSpPr txBox="1">
            <a:spLocks/>
          </p:cNvSpPr>
          <p:nvPr/>
        </p:nvSpPr>
        <p:spPr>
          <a:xfrm>
            <a:off x="216660" y="491141"/>
            <a:ext cx="10571998" cy="166517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Почему КОТ-Д</a:t>
            </a:r>
            <a:r>
              <a:rPr lang="en-US" dirty="0"/>
              <a:t>’</a:t>
            </a:r>
            <a:r>
              <a:rPr lang="ru-RU" dirty="0"/>
              <a:t>ИВУАР?</a:t>
            </a:r>
            <a:br>
              <a:rPr lang="ru-RU" dirty="0"/>
            </a:br>
            <a:r>
              <a:rPr lang="ru-RU" sz="2000" dirty="0"/>
              <a:t>НАЦИОНАЛЬНЫЕ ПАРКИ,</a:t>
            </a:r>
          </a:p>
          <a:p>
            <a:r>
              <a:rPr lang="ru-RU" sz="2000" dirty="0"/>
              <a:t>СПА-КУРОРТЫ,</a:t>
            </a:r>
          </a:p>
          <a:p>
            <a:r>
              <a:rPr lang="ru-RU" sz="2000" dirty="0"/>
              <a:t>ОБЪЕКТЫ ВСЕМИРНОГО НАСЛЕДИЯ ЮНЕСКО</a:t>
            </a:r>
          </a:p>
          <a:p>
            <a:r>
              <a:rPr lang="ru-RU" sz="2000" dirty="0"/>
              <a:t>И МНОГОЕ ДРУГОЕ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F839A8-0A5A-4C23-A698-2AB7A251F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393" y="363450"/>
            <a:ext cx="2652452" cy="193698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3D9D084-5ECA-485B-B88E-99939E96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63450"/>
            <a:ext cx="2912486" cy="19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2A69A151-7DB5-4590-9511-8798A0482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25A20D00-48C4-4C89-AF9E-A251256065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CF9A36-2B4B-4D17-A123-FC35B74813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2" b="16021"/>
          <a:stretch/>
        </p:blipFill>
        <p:spPr>
          <a:xfrm>
            <a:off x="6344393" y="2439214"/>
            <a:ext cx="5712093" cy="29871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CE7B8E-F867-4E9B-AD94-EAA46DCA30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8"/>
          <a:stretch/>
        </p:blipFill>
        <p:spPr>
          <a:xfrm>
            <a:off x="216660" y="2439214"/>
            <a:ext cx="5980578" cy="392764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BFA548-0C60-4461-8BA7-B66AB415B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9192">
            <a:off x="5635845" y="5895794"/>
            <a:ext cx="8155769" cy="211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8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113571EE-CA43-46A8-8DBF-401A78B2F754}"/>
              </a:ext>
            </a:extLst>
          </p:cNvPr>
          <p:cNvSpPr txBox="1">
            <a:spLocks/>
          </p:cNvSpPr>
          <p:nvPr/>
        </p:nvSpPr>
        <p:spPr>
          <a:xfrm>
            <a:off x="718586" y="-167780"/>
            <a:ext cx="10571998" cy="124580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/>
              <a:t>ОТКРЫТИЕ КОМПАНИИ И НАЛОГИ В КОТ-Д’ИВУАРЕ</a:t>
            </a:r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id="{AA150F74-E670-4F9C-87EA-ECECA6F04140}"/>
              </a:ext>
            </a:extLst>
          </p:cNvPr>
          <p:cNvSpPr/>
          <p:nvPr/>
        </p:nvSpPr>
        <p:spPr>
          <a:xfrm>
            <a:off x="466917" y="1658019"/>
            <a:ext cx="251669" cy="2105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878D34-4F82-4731-94B9-C0CD84AFD45F}"/>
              </a:ext>
            </a:extLst>
          </p:cNvPr>
          <p:cNvSpPr txBox="1"/>
          <p:nvPr/>
        </p:nvSpPr>
        <p:spPr>
          <a:xfrm>
            <a:off x="718586" y="1573227"/>
            <a:ext cx="4209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Не требуются локальные акционеры — можно открыть компанию на иностранное физ. лицо</a:t>
            </a:r>
          </a:p>
        </p:txBody>
      </p:sp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B9C2DA6A-FFA0-4C79-B12B-C133BFA8AE5C}"/>
              </a:ext>
            </a:extLst>
          </p:cNvPr>
          <p:cNvSpPr/>
          <p:nvPr/>
        </p:nvSpPr>
        <p:spPr>
          <a:xfrm>
            <a:off x="466917" y="3445412"/>
            <a:ext cx="251669" cy="2105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65CA6A-CBCC-456B-90F9-52DBE5D6C602}"/>
              </a:ext>
            </a:extLst>
          </p:cNvPr>
          <p:cNvSpPr txBox="1"/>
          <p:nvPr/>
        </p:nvSpPr>
        <p:spPr>
          <a:xfrm>
            <a:off x="718586" y="3360620"/>
            <a:ext cx="42095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1 500 – 2 000 $ — стоимость пакетных услуг по открытию компании, получению ИНН, открытию счетов</a:t>
            </a:r>
          </a:p>
        </p:txBody>
      </p:sp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5162A83B-02E7-4F49-964C-5563819314D1}"/>
              </a:ext>
            </a:extLst>
          </p:cNvPr>
          <p:cNvSpPr/>
          <p:nvPr/>
        </p:nvSpPr>
        <p:spPr>
          <a:xfrm>
            <a:off x="466917" y="5629320"/>
            <a:ext cx="309694" cy="2105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88CFE-C267-4817-A451-E37E53BC0654}"/>
              </a:ext>
            </a:extLst>
          </p:cNvPr>
          <p:cNvSpPr txBox="1"/>
          <p:nvPr/>
        </p:nvSpPr>
        <p:spPr>
          <a:xfrm>
            <a:off x="718586" y="5544528"/>
            <a:ext cx="446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Сроки — от 3 до 5 недель.</a:t>
            </a:r>
          </a:p>
        </p:txBody>
      </p:sp>
      <p:sp>
        <p:nvSpPr>
          <p:cNvPr id="13" name="Прямоугольник: усеченные противолежащие углы 12">
            <a:extLst>
              <a:ext uri="{FF2B5EF4-FFF2-40B4-BE49-F238E27FC236}">
                <a16:creationId xmlns:a16="http://schemas.microsoft.com/office/drawing/2014/main" id="{6C93070E-F7C1-421F-B78C-B9BB2103B789}"/>
              </a:ext>
            </a:extLst>
          </p:cNvPr>
          <p:cNvSpPr/>
          <p:nvPr/>
        </p:nvSpPr>
        <p:spPr>
          <a:xfrm>
            <a:off x="6096000" y="2638466"/>
            <a:ext cx="251669" cy="2105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A0497E-DB30-4CED-84BB-DAD7B70A4330}"/>
              </a:ext>
            </a:extLst>
          </p:cNvPr>
          <p:cNvSpPr txBox="1"/>
          <p:nvPr/>
        </p:nvSpPr>
        <p:spPr>
          <a:xfrm>
            <a:off x="6347669" y="2553674"/>
            <a:ext cx="502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Налог на прибыль (Impôt sur les bénéfices des sociétés) — 25%.</a:t>
            </a:r>
            <a:endParaRPr lang="ru-RU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DE4AF6-C5BF-41DB-B0BA-6001A28CEE63}"/>
              </a:ext>
            </a:extLst>
          </p:cNvPr>
          <p:cNvSpPr txBox="1"/>
          <p:nvPr/>
        </p:nvSpPr>
        <p:spPr>
          <a:xfrm>
            <a:off x="0" y="6565871"/>
            <a:ext cx="7132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* в зависимости от агентства, к которому обратитесь.</a:t>
            </a:r>
          </a:p>
        </p:txBody>
      </p:sp>
      <p:sp>
        <p:nvSpPr>
          <p:cNvPr id="20" name="Прямоугольник: усеченные противолежащие углы 19">
            <a:extLst>
              <a:ext uri="{FF2B5EF4-FFF2-40B4-BE49-F238E27FC236}">
                <a16:creationId xmlns:a16="http://schemas.microsoft.com/office/drawing/2014/main" id="{EE7F604C-31D6-4857-967B-1F333833272F}"/>
              </a:ext>
            </a:extLst>
          </p:cNvPr>
          <p:cNvSpPr/>
          <p:nvPr/>
        </p:nvSpPr>
        <p:spPr>
          <a:xfrm>
            <a:off x="6096000" y="4314247"/>
            <a:ext cx="251669" cy="2105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BB2C46-8055-4C24-90C8-741B6C56CA29}"/>
              </a:ext>
            </a:extLst>
          </p:cNvPr>
          <p:cNvSpPr txBox="1"/>
          <p:nvPr/>
        </p:nvSpPr>
        <p:spPr>
          <a:xfrm>
            <a:off x="6347669" y="4229455"/>
            <a:ext cx="502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НДС (Taxe sur la valeur ajoutée, TVA) — 18%.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598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2946" y="192441"/>
            <a:ext cx="5146107" cy="1020740"/>
          </a:xfrm>
        </p:spPr>
        <p:txBody>
          <a:bodyPr rtlCol="0">
            <a:noAutofit/>
          </a:bodyPr>
          <a:lstStyle/>
          <a:p>
            <a:pPr algn="ctr" rtl="0"/>
            <a:r>
              <a:rPr lang="ru-RU" sz="6600" dirty="0">
                <a:latin typeface="Montserrat" pitchFamily="2" charset="-52"/>
              </a:rPr>
              <a:t>Абиджан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419992F-0007-48DD-B940-013A343994AD}"/>
              </a:ext>
            </a:extLst>
          </p:cNvPr>
          <p:cNvSpPr txBox="1">
            <a:spLocks/>
          </p:cNvSpPr>
          <p:nvPr/>
        </p:nvSpPr>
        <p:spPr>
          <a:xfrm>
            <a:off x="5631594" y="156816"/>
            <a:ext cx="2634457" cy="4064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000" dirty="0">
                <a:solidFill>
                  <a:srgbClr val="F03B5E"/>
                </a:solidFill>
                <a:latin typeface="Montserrat Light" pitchFamily="2" charset="-52"/>
              </a:rPr>
              <a:t>2024-2025 </a:t>
            </a:r>
            <a:r>
              <a:rPr lang="ru-RU" sz="2000" dirty="0">
                <a:solidFill>
                  <a:srgbClr val="F03B5E"/>
                </a:solidFill>
                <a:latin typeface="Montserrat Light" pitchFamily="2" charset="-52"/>
              </a:rPr>
              <a:t>г.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FC1F43-332B-40C5-B2D8-A132F5FC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4549"/>
            <a:ext cx="12192000" cy="51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6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CED839-F444-410F-90BD-20424EC15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516"/>
          <a:stretch/>
        </p:blipFill>
        <p:spPr>
          <a:xfrm>
            <a:off x="0" y="5881036"/>
            <a:ext cx="12192000" cy="8753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2946" y="192441"/>
            <a:ext cx="5146107" cy="1020740"/>
          </a:xfrm>
        </p:spPr>
        <p:txBody>
          <a:bodyPr rtlCol="0">
            <a:noAutofit/>
          </a:bodyPr>
          <a:lstStyle/>
          <a:p>
            <a:pPr algn="ctr" rtl="0"/>
            <a:r>
              <a:rPr lang="ru-RU" sz="6600" dirty="0">
                <a:latin typeface="Montserrat" pitchFamily="2" charset="-52"/>
              </a:rPr>
              <a:t>Гана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419992F-0007-48DD-B940-013A343994AD}"/>
              </a:ext>
            </a:extLst>
          </p:cNvPr>
          <p:cNvSpPr txBox="1">
            <a:spLocks/>
          </p:cNvSpPr>
          <p:nvPr/>
        </p:nvSpPr>
        <p:spPr>
          <a:xfrm>
            <a:off x="4529389" y="156816"/>
            <a:ext cx="2634457" cy="4064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800" dirty="0">
                <a:solidFill>
                  <a:srgbClr val="F03B5E"/>
                </a:solidFill>
                <a:latin typeface="Montserrat Light" pitchFamily="2" charset="-52"/>
              </a:rPr>
              <a:t>2024-2025 </a:t>
            </a:r>
            <a:r>
              <a:rPr lang="ru-RU" sz="1800" dirty="0">
                <a:solidFill>
                  <a:srgbClr val="F03B5E"/>
                </a:solidFill>
                <a:latin typeface="Montserrat Light" pitchFamily="2" charset="-52"/>
              </a:rPr>
              <a:t>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7E91F5-DD19-4066-A26F-1A6A0DC42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9597"/>
            <a:ext cx="12192000" cy="47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3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D71A9C-137F-4441-B379-B4BC2E93E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6507"/>
            <a:ext cx="12192000" cy="55818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2946" y="159658"/>
            <a:ext cx="5146107" cy="1020740"/>
          </a:xfrm>
        </p:spPr>
        <p:txBody>
          <a:bodyPr rtlCol="0">
            <a:noAutofit/>
          </a:bodyPr>
          <a:lstStyle/>
          <a:p>
            <a:pPr algn="ctr" rtl="0"/>
            <a:r>
              <a:rPr lang="ru-RU" sz="6600" dirty="0">
                <a:latin typeface="Montserrat" pitchFamily="2" charset="-52"/>
              </a:rPr>
              <a:t>Замбия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419992F-0007-48DD-B940-013A343994AD}"/>
              </a:ext>
            </a:extLst>
          </p:cNvPr>
          <p:cNvSpPr txBox="1">
            <a:spLocks/>
          </p:cNvSpPr>
          <p:nvPr/>
        </p:nvSpPr>
        <p:spPr>
          <a:xfrm>
            <a:off x="5204082" y="124033"/>
            <a:ext cx="2634457" cy="4064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000" dirty="0">
                <a:solidFill>
                  <a:srgbClr val="F03B5E"/>
                </a:solidFill>
                <a:latin typeface="Montserrat Light" pitchFamily="2" charset="-52"/>
              </a:rPr>
              <a:t>2025 </a:t>
            </a:r>
            <a:r>
              <a:rPr lang="ru-RU" sz="2000" dirty="0">
                <a:solidFill>
                  <a:srgbClr val="F03B5E"/>
                </a:solidFill>
                <a:latin typeface="Montserrat Light" pitchFamily="2" charset="-52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4377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576" y="151773"/>
            <a:ext cx="10571998" cy="1583893"/>
          </a:xfrm>
        </p:spPr>
        <p:txBody>
          <a:bodyPr rtlCol="0">
            <a:noAutofit/>
          </a:bodyPr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Montserrat" pitchFamily="2" charset="-52"/>
              </a:rPr>
              <a:t>RuTaxi Partners - экспертиза в международном запуске!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CA982C5-8822-5F41-B151-CBFC3278D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03060"/>
            <a:ext cx="7528956" cy="4702566"/>
          </a:xfrm>
        </p:spPr>
        <p:txBody>
          <a:bodyPr rtlCol="0">
            <a:noAutofit/>
          </a:bodyPr>
          <a:lstStyle/>
          <a:p>
            <a:r>
              <a:rPr lang="ru-RU" dirty="0"/>
              <a:t>В странах Африки (Сенегал, Кот-д’Ивуар) и Латинской Америки (Перу) спрос на такси в 2-3 раза выше, чем предложение</a:t>
            </a:r>
          </a:p>
          <a:p>
            <a:r>
              <a:rPr lang="ru-RU" dirty="0"/>
              <a:t>Мобильные агрегаторы (</a:t>
            </a:r>
            <a:r>
              <a:rPr lang="ru-RU" dirty="0" err="1"/>
              <a:t>Yango</a:t>
            </a:r>
            <a:r>
              <a:rPr lang="ru-RU" dirty="0"/>
              <a:t>, </a:t>
            </a:r>
            <a:r>
              <a:rPr lang="ru-RU" dirty="0" err="1"/>
              <a:t>Bolt</a:t>
            </a:r>
            <a:r>
              <a:rPr lang="ru-RU" dirty="0"/>
              <a:t>, </a:t>
            </a:r>
            <a:r>
              <a:rPr lang="ru-RU" dirty="0" err="1"/>
              <a:t>Uber</a:t>
            </a:r>
            <a:r>
              <a:rPr lang="ru-RU" dirty="0"/>
              <a:t>) активно развиваются, но испытывают дефицит партнеров с собственной инфраструктурой.  </a:t>
            </a:r>
          </a:p>
          <a:p>
            <a:r>
              <a:rPr lang="ru-RU" dirty="0"/>
              <a:t>Высокая маржинальность — доходность бизнеса сопоставима с Россией образца 2016 года (чистая прибыль 20-35% после всех расходов).  </a:t>
            </a:r>
          </a:p>
          <a:p>
            <a:r>
              <a:rPr lang="ru-RU" dirty="0"/>
              <a:t>Низкая конкуренция среди операторов: можно занять рынок быстрее, чем местные игроки.  </a:t>
            </a:r>
          </a:p>
          <a:p>
            <a:endParaRPr lang="ru-RU" dirty="0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C52C985-AB79-45BD-8EC9-967CDC9C44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A910ABE-A49A-4B9C-B15C-D6FB26F2D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BCD196-75E2-41BA-BD42-4ABE826D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62123">
            <a:off x="5750034" y="4065531"/>
            <a:ext cx="8155769" cy="211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4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82095_TF22531373.potx" id="{7E574BCC-56EC-4733-9EDC-0EA04EAD3186}" vid="{38147049-68C4-482B-838E-4087C3DE17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1812AF-5C4C-4B75-9015-C90088D3D4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15C130-17B0-43C9-B99C-584294C40B5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F0B771C-53D0-4C6A-8C2A-F95E45907F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для организации</Template>
  <TotalTime>4656</TotalTime>
  <Words>429</Words>
  <Application>Microsoft Office PowerPoint</Application>
  <PresentationFormat>Широкоэкранный</PresentationFormat>
  <Paragraphs>75</Paragraphs>
  <Slides>10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Century Gothic</vt:lpstr>
      <vt:lpstr>Montserrat</vt:lpstr>
      <vt:lpstr>Montserrat Light</vt:lpstr>
      <vt:lpstr>Wingdings 2</vt:lpstr>
      <vt:lpstr>Цитаты</vt:lpstr>
      <vt:lpstr>Почему стоит рассмотреть RuTaxi Partners?</vt:lpstr>
      <vt:lpstr>Почему КОТ-Д’ИВУАР? ПОЛИТИКА, ЭКОНОМИКА И БИЗНЕС КЛИМАТ</vt:lpstr>
      <vt:lpstr>Презентация PowerPoint</vt:lpstr>
      <vt:lpstr>Презентация PowerPoint</vt:lpstr>
      <vt:lpstr>Презентация PowerPoint</vt:lpstr>
      <vt:lpstr>Абиджан</vt:lpstr>
      <vt:lpstr>Гана</vt:lpstr>
      <vt:lpstr>Замбия</vt:lpstr>
      <vt:lpstr>RuTaxi Partners - экспертиза в международном запуске!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Почему стоит рассмотреть RuTaxi Partners?</dc:title>
  <dc:creator>ScottHellborn</dc:creator>
  <cp:lastModifiedBy>ScottHellborn</cp:lastModifiedBy>
  <cp:revision>13</cp:revision>
  <dcterms:created xsi:type="dcterms:W3CDTF">2025-09-23T08:35:56Z</dcterms:created>
  <dcterms:modified xsi:type="dcterms:W3CDTF">2025-10-07T10:49:02Z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